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5" r:id="rId6"/>
    <p:sldId id="266" r:id="rId7"/>
    <p:sldId id="268" r:id="rId8"/>
    <p:sldId id="271" r:id="rId9"/>
    <p:sldId id="273" r:id="rId10"/>
    <p:sldId id="27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59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48194" y="318311"/>
            <a:ext cx="8608423" cy="5782510"/>
          </a:xfrm>
          <a:solidFill>
            <a:srgbClr val="FFE100"/>
          </a:solidFill>
          <a:ln>
            <a:solidFill>
              <a:srgbClr val="FFE100"/>
            </a:solidFill>
            <a:prstDash val="solid"/>
          </a:ln>
        </p:spPr>
        <p:txBody>
          <a:bodyPr anchor="ctr">
            <a:normAutofit/>
          </a:bodyPr>
          <a:lstStyle/>
          <a:p>
            <a:pPr algn="ctr"/>
            <a:r>
              <a:rPr lang="en-US" altLang="zh-CN" dirty="0"/>
              <a:t>Name - </a:t>
            </a:r>
            <a:r>
              <a:rPr lang="en-US" altLang="zh-CN" dirty="0" err="1"/>
              <a:t>Usha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Class - B.sc. 3rd  </a:t>
            </a:r>
            <a:r>
              <a:rPr lang="en-US" altLang="zh-CN" dirty="0" smtClean="0"/>
              <a:t>Year(</a:t>
            </a:r>
            <a:r>
              <a:rPr lang="en-US" altLang="zh-CN" dirty="0" err="1" smtClean="0"/>
              <a:t>maths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en-US" altLang="zh-CN" dirty="0" smtClean="0"/>
              <a:t>Date – 31.05.2021</a:t>
            </a:r>
            <a:br>
              <a:rPr lang="en-US" altLang="zh-CN" dirty="0" smtClean="0"/>
            </a:br>
            <a:r>
              <a:rPr lang="en-US" altLang="zh-CN" dirty="0" smtClean="0"/>
              <a:t>Government </a:t>
            </a:r>
            <a:r>
              <a:rPr lang="en-US" altLang="zh-CN" smtClean="0"/>
              <a:t>College Gurur</a:t>
            </a:r>
            <a:r>
              <a:rPr lang="en-US" altLang="zh-CN" smtClean="0"/>
              <a:t>  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048692"/>
          <p:cNvSpPr>
            <a:spLocks noGrp="1"/>
          </p:cNvSpPr>
          <p:nvPr>
            <p:ph type="title"/>
          </p:nvPr>
        </p:nvSpPr>
        <p:spPr>
          <a:xfrm>
            <a:off x="949948" y="500062"/>
            <a:ext cx="7886700" cy="1325563"/>
          </a:xfrm>
        </p:spPr>
        <p:txBody>
          <a:bodyPr/>
          <a:lstStyle/>
          <a:p>
            <a:r>
              <a:rPr lang="zh-CN" sz="4800" b="1"/>
              <a:t>अर्द्धचालक के</a:t>
            </a:r>
            <a:r>
              <a:rPr lang="en-US" altLang="zh-CN" sz="4800" b="1"/>
              <a:t> </a:t>
            </a:r>
            <a:r>
              <a:rPr lang="zh-CN" altLang="zh-CN" sz="4800" b="1"/>
              <a:t>दोष </a:t>
            </a:r>
            <a:r>
              <a:rPr lang="en-US" altLang="zh-CN" sz="4800" b="1"/>
              <a:t>-</a:t>
            </a:r>
            <a:endParaRPr lang="en-US" sz="4800" b="1"/>
          </a:p>
        </p:txBody>
      </p:sp>
      <p:sp>
        <p:nvSpPr>
          <p:cNvPr id="1048694" name="Content Placeholder 1048693"/>
          <p:cNvSpPr>
            <a:spLocks noGrp="1"/>
          </p:cNvSpPr>
          <p:nvPr>
            <p:ph idx="1"/>
          </p:nvPr>
        </p:nvSpPr>
        <p:spPr>
          <a:xfrm>
            <a:off x="949948" y="1825625"/>
            <a:ext cx="7886700" cy="4351338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z="3700"/>
              <a:t> </a:t>
            </a:r>
            <a:r>
              <a:rPr lang="zh-CN" altLang="zh-CN" sz="3700"/>
              <a:t>अर्द्धचालक पदार्थों</a:t>
            </a:r>
            <a:r>
              <a:rPr lang="en-US" altLang="zh-CN" sz="3700"/>
              <a:t> </a:t>
            </a:r>
            <a:r>
              <a:rPr lang="zh-CN" altLang="zh-CN" sz="3700"/>
              <a:t>का</a:t>
            </a:r>
            <a:r>
              <a:rPr lang="en-US" altLang="zh-CN" sz="3700"/>
              <a:t> </a:t>
            </a:r>
            <a:r>
              <a:rPr lang="zh-CN" altLang="zh-CN" sz="3700"/>
              <a:t>सबसे</a:t>
            </a:r>
            <a:r>
              <a:rPr lang="en-US" altLang="zh-CN" sz="3700"/>
              <a:t> </a:t>
            </a:r>
            <a:r>
              <a:rPr lang="zh-CN" altLang="zh-CN" sz="3700"/>
              <a:t>महत्वपूर्ण</a:t>
            </a:r>
            <a:r>
              <a:rPr lang="en-US" altLang="zh-CN" sz="3700"/>
              <a:t> </a:t>
            </a:r>
            <a:r>
              <a:rPr lang="zh-CN" altLang="zh-CN" sz="3700"/>
              <a:t>आकर्षण</a:t>
            </a:r>
            <a:r>
              <a:rPr lang="en-US" altLang="zh-CN" sz="3700"/>
              <a:t> </a:t>
            </a:r>
            <a:r>
              <a:rPr lang="zh-CN" altLang="zh-CN" sz="3700"/>
              <a:t>है</a:t>
            </a:r>
            <a:r>
              <a:rPr lang="en-US" altLang="zh-CN" sz="3700"/>
              <a:t> </a:t>
            </a:r>
            <a:r>
              <a:rPr lang="zh-CN" altLang="zh-CN" sz="3700"/>
              <a:t>कि इन्हें</a:t>
            </a:r>
            <a:r>
              <a:rPr lang="en-US" altLang="zh-CN" sz="3700"/>
              <a:t>  </a:t>
            </a:r>
            <a:r>
              <a:rPr lang="zh-CN" altLang="zh-CN" sz="3700"/>
              <a:t>दूषित कर</a:t>
            </a:r>
            <a:r>
              <a:rPr lang="en-US" altLang="zh-CN" sz="3700"/>
              <a:t> </a:t>
            </a:r>
            <a:r>
              <a:rPr lang="zh-CN" altLang="zh-CN" sz="3700"/>
              <a:t>इनके</a:t>
            </a:r>
            <a:r>
              <a:rPr lang="en-US" altLang="zh-CN" sz="3700"/>
              <a:t> </a:t>
            </a:r>
            <a:r>
              <a:rPr lang="zh-CN" altLang="zh-CN" sz="3700"/>
              <a:t>व्यवहार</a:t>
            </a:r>
            <a:r>
              <a:rPr lang="en-US" altLang="zh-CN" sz="3700"/>
              <a:t> </a:t>
            </a:r>
            <a:r>
              <a:rPr lang="zh-CN" altLang="zh-CN" sz="3700"/>
              <a:t>को</a:t>
            </a:r>
            <a:r>
              <a:rPr lang="en-US" altLang="zh-CN" sz="3700"/>
              <a:t> </a:t>
            </a:r>
            <a:r>
              <a:rPr lang="zh-CN" altLang="zh-CN" sz="3700"/>
              <a:t>नियंत्रित</a:t>
            </a:r>
            <a:r>
              <a:rPr lang="en-US" altLang="zh-CN" sz="3700"/>
              <a:t> </a:t>
            </a:r>
            <a:r>
              <a:rPr lang="zh-CN" altLang="zh-CN" sz="3700"/>
              <a:t>किया</a:t>
            </a:r>
            <a:r>
              <a:rPr lang="en-US" altLang="zh-CN" sz="3700"/>
              <a:t> </a:t>
            </a:r>
            <a:r>
              <a:rPr lang="zh-CN" altLang="zh-CN" sz="3700"/>
              <a:t>जा</a:t>
            </a:r>
            <a:r>
              <a:rPr lang="en-US" altLang="zh-CN" sz="3700"/>
              <a:t> </a:t>
            </a:r>
            <a:r>
              <a:rPr lang="zh-CN" altLang="zh-CN" sz="3700"/>
              <a:t>सकता</a:t>
            </a:r>
            <a:r>
              <a:rPr lang="en-US" altLang="zh-CN" sz="3700"/>
              <a:t> </a:t>
            </a:r>
            <a:r>
              <a:rPr lang="zh-CN" altLang="zh-CN" sz="3700"/>
              <a:t>है</a:t>
            </a:r>
            <a:r>
              <a:rPr lang="en-US" altLang="zh-CN" sz="3700"/>
              <a:t> </a:t>
            </a:r>
            <a:r>
              <a:rPr lang="zh-CN" altLang="zh-CN" sz="3700"/>
              <a:t>दूषण</a:t>
            </a:r>
            <a:r>
              <a:rPr lang="en-US" altLang="zh-CN" sz="3700"/>
              <a:t> </a:t>
            </a:r>
            <a:r>
              <a:rPr lang="zh-CN" altLang="zh-CN" sz="3700"/>
              <a:t>की</a:t>
            </a:r>
            <a:r>
              <a:rPr lang="en-US" altLang="zh-CN" sz="3700"/>
              <a:t> </a:t>
            </a:r>
            <a:r>
              <a:rPr lang="zh-CN" altLang="zh-CN" sz="3700"/>
              <a:t>इस प्रक्रिया को</a:t>
            </a:r>
            <a:r>
              <a:rPr lang="en-US" altLang="zh-CN" sz="3700"/>
              <a:t> </a:t>
            </a:r>
            <a:r>
              <a:rPr lang="zh-CN" altLang="zh-CN" sz="3700"/>
              <a:t>डोपिंग कहते</a:t>
            </a:r>
            <a:r>
              <a:rPr lang="en-US" altLang="zh-CN" sz="3700"/>
              <a:t> </a:t>
            </a:r>
            <a:r>
              <a:rPr lang="zh-CN" altLang="zh-CN" sz="3700"/>
              <a:t>हैं।</a:t>
            </a:r>
            <a:r>
              <a:rPr lang="en-US" altLang="zh-CN" sz="3700"/>
              <a:t> </a:t>
            </a:r>
            <a:r>
              <a:rPr lang="zh-CN" altLang="zh-CN" sz="3700"/>
              <a:t>अर्द्धचालकों के</a:t>
            </a:r>
            <a:r>
              <a:rPr lang="en-US" altLang="zh-CN" sz="3700"/>
              <a:t> </a:t>
            </a:r>
            <a:r>
              <a:rPr lang="zh-CN" altLang="zh-CN" sz="3700"/>
              <a:t>चालन</a:t>
            </a:r>
            <a:r>
              <a:rPr lang="en-US" altLang="zh-CN" sz="3700"/>
              <a:t> </a:t>
            </a:r>
            <a:r>
              <a:rPr lang="zh-CN" altLang="zh-CN" sz="3700"/>
              <a:t>को</a:t>
            </a:r>
            <a:r>
              <a:rPr lang="en-US" altLang="zh-CN" sz="3700"/>
              <a:t> </a:t>
            </a:r>
            <a:r>
              <a:rPr lang="zh-CN" altLang="zh-CN" sz="3700"/>
              <a:t>वैद्युत</a:t>
            </a:r>
            <a:r>
              <a:rPr lang="en-US" altLang="zh-CN" sz="3700"/>
              <a:t> </a:t>
            </a:r>
            <a:r>
              <a:rPr lang="zh-CN" altLang="zh-CN" sz="3700"/>
              <a:t>क्षेत्र</a:t>
            </a:r>
            <a:r>
              <a:rPr lang="en-US" altLang="zh-CN" sz="3700"/>
              <a:t>, </a:t>
            </a:r>
            <a:r>
              <a:rPr lang="zh-CN" altLang="zh-CN" sz="3700"/>
              <a:t>रोशनी</a:t>
            </a:r>
            <a:r>
              <a:rPr lang="en-US" altLang="zh-CN" sz="3700"/>
              <a:t>, </a:t>
            </a:r>
            <a:r>
              <a:rPr lang="zh-CN" altLang="zh-CN" sz="3700"/>
              <a:t>ऊष्मा</a:t>
            </a:r>
            <a:r>
              <a:rPr lang="en-US" altLang="zh-CN" sz="3700"/>
              <a:t>, </a:t>
            </a:r>
            <a:r>
              <a:rPr lang="zh-CN" altLang="zh-CN" sz="3700"/>
              <a:t>यहाँ</a:t>
            </a:r>
            <a:r>
              <a:rPr lang="en-US" altLang="zh-CN" sz="3700"/>
              <a:t> </a:t>
            </a:r>
            <a:r>
              <a:rPr lang="zh-CN" altLang="zh-CN" sz="3700"/>
              <a:t>तक</a:t>
            </a:r>
            <a:r>
              <a:rPr lang="en-US" altLang="zh-CN" sz="3700"/>
              <a:t> </a:t>
            </a:r>
            <a:r>
              <a:rPr lang="zh-CN" altLang="zh-CN" sz="3700"/>
              <a:t>दबाव से</a:t>
            </a:r>
            <a:r>
              <a:rPr lang="en-US" altLang="zh-CN" sz="3700"/>
              <a:t> </a:t>
            </a:r>
            <a:r>
              <a:rPr lang="zh-CN" altLang="zh-CN" sz="3700"/>
              <a:t>भी नियंत्रित किया जा सकता है।</a:t>
            </a:r>
            <a:r>
              <a:rPr lang="en-US" altLang="zh-CN" sz="3700"/>
              <a:t> </a:t>
            </a:r>
            <a:r>
              <a:rPr lang="zh-CN" altLang="zh-CN" sz="3700"/>
              <a:t>इसलिए अर्द्धचालकों का</a:t>
            </a:r>
            <a:r>
              <a:rPr lang="en-US" altLang="zh-CN" sz="3700"/>
              <a:t> </a:t>
            </a:r>
            <a:r>
              <a:rPr lang="zh-CN" altLang="zh-CN" sz="3700"/>
              <a:t>उपयोग</a:t>
            </a:r>
            <a:r>
              <a:rPr lang="en-US" altLang="zh-CN" sz="3700"/>
              <a:t> </a:t>
            </a:r>
            <a:r>
              <a:rPr lang="zh-CN" altLang="zh-CN" sz="3700"/>
              <a:t>संवेदको </a:t>
            </a:r>
            <a:r>
              <a:rPr lang="en-US" altLang="zh-CN" sz="3700"/>
              <a:t> </a:t>
            </a:r>
            <a:r>
              <a:rPr lang="zh-CN" altLang="zh-CN" sz="3700"/>
              <a:t>को</a:t>
            </a:r>
            <a:r>
              <a:rPr lang="en-US" altLang="zh-CN" sz="3700"/>
              <a:t> </a:t>
            </a:r>
            <a:r>
              <a:rPr lang="zh-CN" altLang="zh-CN" sz="3700"/>
              <a:t>बनाने</a:t>
            </a:r>
            <a:r>
              <a:rPr lang="en-US" altLang="zh-CN" sz="3700"/>
              <a:t> </a:t>
            </a:r>
            <a:r>
              <a:rPr lang="zh-CN" altLang="zh-CN" sz="3700"/>
              <a:t>में होता है</a:t>
            </a:r>
            <a:r>
              <a:rPr lang="zh-CN" altLang="zh-CN"/>
              <a:t> </a:t>
            </a:r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ctrTitle"/>
          </p:nvPr>
        </p:nvSpPr>
        <p:spPr>
          <a:xfrm>
            <a:off x="442993" y="478034"/>
            <a:ext cx="8063412" cy="2688471"/>
          </a:xfrm>
          <a:solidFill>
            <a:srgbClr val="92D04F"/>
          </a:solidFill>
        </p:spPr>
        <p:txBody>
          <a:bodyPr>
            <a:normAutofit/>
          </a:bodyPr>
          <a:lstStyle/>
          <a:p>
            <a:r>
              <a:rPr lang="zh-CN" sz="10111" b="1"/>
              <a:t>अ</a:t>
            </a:r>
            <a:r>
              <a:rPr lang="zh-CN" altLang="zh-CN" sz="10111" b="1"/>
              <a:t>र्द्धचालक</a:t>
            </a:r>
            <a:r>
              <a:rPr lang="en-US" altLang="zh-CN" sz="10111" b="1"/>
              <a:t/>
            </a:r>
            <a:br>
              <a:rPr lang="en-US" altLang="zh-CN" sz="10111" b="1"/>
            </a:br>
            <a:r>
              <a:rPr lang="en-US" altLang="zh-CN" sz="8000" b="1"/>
              <a:t>(Semiconductor) </a:t>
            </a:r>
            <a:endParaRPr lang="en-US" sz="8000" b="1"/>
          </a:p>
        </p:txBody>
      </p:sp>
      <p:sp>
        <p:nvSpPr>
          <p:cNvPr id="1048677" name="TextBox 1048676"/>
          <p:cNvSpPr txBox="1"/>
          <p:nvPr/>
        </p:nvSpPr>
        <p:spPr>
          <a:xfrm>
            <a:off x="848758" y="3429000"/>
            <a:ext cx="6737654" cy="1234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sz="4800">
                <a:solidFill>
                  <a:srgbClr val="000000"/>
                </a:solidFill>
              </a:rPr>
              <a:t>अर्द्धचालक</a:t>
            </a:r>
            <a:r>
              <a:rPr lang="en-US" altLang="zh-CN" sz="4800">
                <a:solidFill>
                  <a:srgbClr val="000000"/>
                </a:solidFill>
              </a:rPr>
              <a:t> </a:t>
            </a:r>
            <a:r>
              <a:rPr lang="zh-CN" altLang="zh-CN" sz="4800">
                <a:solidFill>
                  <a:srgbClr val="000000"/>
                </a:solidFill>
              </a:rPr>
              <a:t>का</a:t>
            </a:r>
            <a:r>
              <a:rPr lang="en-US" altLang="zh-CN" sz="4800">
                <a:solidFill>
                  <a:srgbClr val="000000"/>
                </a:solidFill>
              </a:rPr>
              <a:t> </a:t>
            </a:r>
            <a:r>
              <a:rPr lang="zh-CN" altLang="zh-CN" sz="4800">
                <a:solidFill>
                  <a:srgbClr val="000000"/>
                </a:solidFill>
              </a:rPr>
              <a:t>परिभाषा </a:t>
            </a:r>
            <a:endParaRPr lang="en-US" sz="4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48678" name="TextBox 1048677"/>
          <p:cNvSpPr txBox="1"/>
          <p:nvPr/>
        </p:nvSpPr>
        <p:spPr>
          <a:xfrm>
            <a:off x="764337" y="4512374"/>
            <a:ext cx="6822075" cy="878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zh-CN" sz="5200">
                <a:solidFill>
                  <a:srgbClr val="000000"/>
                </a:solidFill>
              </a:rPr>
              <a:t>अर्द्धचालक</a:t>
            </a:r>
            <a:r>
              <a:rPr lang="en-US" altLang="zh-CN" sz="5200">
                <a:solidFill>
                  <a:srgbClr val="000000"/>
                </a:solidFill>
              </a:rPr>
              <a:t> </a:t>
            </a:r>
            <a:r>
              <a:rPr lang="zh-CN" altLang="zh-CN" sz="5200">
                <a:solidFill>
                  <a:srgbClr val="000000"/>
                </a:solidFill>
              </a:rPr>
              <a:t>के प्रकार</a:t>
            </a:r>
            <a:r>
              <a:rPr lang="en-US" altLang="zh-CN" sz="3200">
                <a:solidFill>
                  <a:srgbClr val="000000"/>
                </a:solidFill>
              </a:rPr>
              <a:t>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48679" name="TextBox 1048678"/>
          <p:cNvSpPr txBox="1"/>
          <p:nvPr/>
        </p:nvSpPr>
        <p:spPr>
          <a:xfrm>
            <a:off x="764337" y="5780466"/>
            <a:ext cx="6283969" cy="764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altLang="zh-CN" sz="4500">
                <a:solidFill>
                  <a:srgbClr val="000000"/>
                </a:solidFill>
              </a:rPr>
              <a:t>N </a:t>
            </a:r>
            <a:r>
              <a:rPr lang="zh-CN" altLang="zh-CN" sz="4500">
                <a:solidFill>
                  <a:srgbClr val="000000"/>
                </a:solidFill>
              </a:rPr>
              <a:t>प्रकार </a:t>
            </a:r>
            <a:r>
              <a:rPr lang="en-US" altLang="zh-CN" sz="4500">
                <a:solidFill>
                  <a:srgbClr val="000000"/>
                </a:solidFill>
              </a:rPr>
              <a:t> </a:t>
            </a:r>
            <a:r>
              <a:rPr lang="zh-CN" altLang="zh-CN" sz="4500">
                <a:solidFill>
                  <a:srgbClr val="000000"/>
                </a:solidFill>
              </a:rPr>
              <a:t>के</a:t>
            </a:r>
            <a:r>
              <a:rPr lang="en-US" altLang="zh-CN" sz="4500">
                <a:solidFill>
                  <a:srgbClr val="000000"/>
                </a:solidFill>
              </a:rPr>
              <a:t> </a:t>
            </a:r>
            <a:r>
              <a:rPr lang="zh-CN" altLang="zh-CN" sz="4500">
                <a:solidFill>
                  <a:srgbClr val="000000"/>
                </a:solidFill>
              </a:rPr>
              <a:t>अर्द्धचालक</a:t>
            </a:r>
            <a:r>
              <a:rPr lang="zh-CN" altLang="zh-CN" sz="2800">
                <a:solidFill>
                  <a:srgbClr val="000000"/>
                </a:solidFill>
              </a:rPr>
              <a:t> 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048590"/>
          <p:cNvSpPr txBox="1"/>
          <p:nvPr/>
        </p:nvSpPr>
        <p:spPr>
          <a:xfrm>
            <a:off x="1242929" y="555232"/>
            <a:ext cx="6658141" cy="815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altLang="zh-CN" sz="4800">
                <a:solidFill>
                  <a:srgbClr val="000000"/>
                </a:solidFill>
              </a:rPr>
              <a:t>P </a:t>
            </a:r>
            <a:r>
              <a:rPr lang="zh-CN" altLang="zh-CN" sz="4800">
                <a:solidFill>
                  <a:srgbClr val="000000"/>
                </a:solidFill>
              </a:rPr>
              <a:t>प्रकार </a:t>
            </a:r>
            <a:r>
              <a:rPr lang="en-US" altLang="zh-CN" sz="4800">
                <a:solidFill>
                  <a:srgbClr val="000000"/>
                </a:solidFill>
              </a:rPr>
              <a:t> </a:t>
            </a:r>
            <a:r>
              <a:rPr lang="zh-CN" altLang="zh-CN" sz="4800">
                <a:solidFill>
                  <a:srgbClr val="000000"/>
                </a:solidFill>
              </a:rPr>
              <a:t>के</a:t>
            </a:r>
            <a:r>
              <a:rPr lang="en-US" altLang="zh-CN" sz="4800">
                <a:solidFill>
                  <a:srgbClr val="000000"/>
                </a:solidFill>
              </a:rPr>
              <a:t> </a:t>
            </a:r>
            <a:r>
              <a:rPr lang="zh-CN" altLang="zh-CN" sz="4800">
                <a:solidFill>
                  <a:srgbClr val="000000"/>
                </a:solidFill>
              </a:rPr>
              <a:t>अर्द्धचालक</a:t>
            </a:r>
            <a:r>
              <a:rPr lang="zh-CN" altLang="zh-CN" sz="2800">
                <a:solidFill>
                  <a:srgbClr val="000000"/>
                </a:solidFill>
              </a:rPr>
              <a:t>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48680" name="Subtitle 1048679"/>
          <p:cNvSpPr>
            <a:spLocks noGrp="1"/>
          </p:cNvSpPr>
          <p:nvPr>
            <p:ph type="subTitle" idx="1"/>
          </p:nvPr>
        </p:nvSpPr>
        <p:spPr>
          <a:xfrm>
            <a:off x="513192" y="1586009"/>
            <a:ext cx="6858000" cy="152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zh-CN" sz="4800"/>
              <a:t>अर्द्धचालक के उपयोग</a:t>
            </a:r>
            <a:r>
              <a:rPr lang="zh-CN"/>
              <a:t> </a:t>
            </a:r>
            <a:endParaRPr lang="en-US"/>
          </a:p>
        </p:txBody>
      </p:sp>
      <p:sp>
        <p:nvSpPr>
          <p:cNvPr id="1048681" name="TextBox 1048680"/>
          <p:cNvSpPr txBox="1"/>
          <p:nvPr/>
        </p:nvSpPr>
        <p:spPr>
          <a:xfrm>
            <a:off x="1242929" y="2348190"/>
            <a:ext cx="6788954" cy="904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zh-CN" sz="5400">
                <a:solidFill>
                  <a:srgbClr val="000000"/>
                </a:solidFill>
              </a:rPr>
              <a:t>अर्द्धचालक के दोष</a:t>
            </a:r>
            <a:endParaRPr lang="en-US" sz="5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title"/>
          </p:nvPr>
        </p:nvSpPr>
        <p:spPr>
          <a:xfrm>
            <a:off x="698997" y="0"/>
            <a:ext cx="5247187" cy="1310587"/>
          </a:xfrm>
        </p:spPr>
        <p:txBody>
          <a:bodyPr anchor="ctr"/>
          <a:lstStyle/>
          <a:p>
            <a:pPr algn="ctr"/>
            <a:r>
              <a:rPr lang="zh-CN" sz="4400" b="1"/>
              <a:t>अर्द्धचालक का</a:t>
            </a:r>
            <a:r>
              <a:rPr lang="en-US" altLang="zh-CN" sz="4400" b="1"/>
              <a:t> </a:t>
            </a:r>
            <a:r>
              <a:rPr lang="zh-CN" altLang="zh-CN" sz="4400" b="1"/>
              <a:t>परिभाषा-</a:t>
            </a:r>
            <a:r>
              <a:rPr lang="zh-CN" altLang="zh-CN" b="1"/>
              <a:t> </a:t>
            </a:r>
            <a:endParaRPr lang="en-US" b="1"/>
          </a:p>
        </p:txBody>
      </p:sp>
      <p:sp>
        <p:nvSpPr>
          <p:cNvPr id="1048602" name="Text Placeholder 1048601"/>
          <p:cNvSpPr>
            <a:spLocks noGrp="1"/>
          </p:cNvSpPr>
          <p:nvPr>
            <p:ph type="body" sz="half" idx="2"/>
          </p:nvPr>
        </p:nvSpPr>
        <p:spPr>
          <a:xfrm>
            <a:off x="829127" y="1128321"/>
            <a:ext cx="7719290" cy="5729679"/>
          </a:xfrm>
        </p:spPr>
        <p:txBody>
          <a:bodyPr>
            <a:normAutofit/>
          </a:bodyPr>
          <a:lstStyle/>
          <a:p>
            <a:r>
              <a:rPr lang="zh-CN" sz="3404"/>
              <a:t>अर्द्धचालक उन</a:t>
            </a:r>
            <a:r>
              <a:rPr lang="en-US" altLang="zh-CN" sz="3404"/>
              <a:t> </a:t>
            </a:r>
            <a:r>
              <a:rPr lang="zh-CN" altLang="zh-CN" sz="3404"/>
              <a:t>पदार्थों</a:t>
            </a:r>
            <a:r>
              <a:rPr lang="en-US" altLang="zh-CN" sz="3404"/>
              <a:t> </a:t>
            </a:r>
            <a:r>
              <a:rPr lang="zh-CN" altLang="zh-CN" sz="3404"/>
              <a:t>को</a:t>
            </a:r>
            <a:r>
              <a:rPr lang="en-US" altLang="zh-CN" sz="3404"/>
              <a:t> </a:t>
            </a:r>
            <a:r>
              <a:rPr lang="zh-CN" altLang="zh-CN" sz="3404"/>
              <a:t>कहते</a:t>
            </a:r>
            <a:r>
              <a:rPr lang="en-US" altLang="zh-CN" sz="3404"/>
              <a:t> </a:t>
            </a:r>
            <a:r>
              <a:rPr lang="zh-CN" altLang="zh-CN" sz="3404"/>
              <a:t>हैं जिनकी</a:t>
            </a:r>
            <a:r>
              <a:rPr lang="en-US" altLang="zh-CN" sz="3404"/>
              <a:t> </a:t>
            </a:r>
            <a:r>
              <a:rPr lang="zh-CN" altLang="zh-CN" sz="3404"/>
              <a:t>विद्युत चालकता</a:t>
            </a:r>
            <a:r>
              <a:rPr lang="en-US" altLang="zh-CN" sz="3404"/>
              <a:t>,  </a:t>
            </a:r>
            <a:r>
              <a:rPr lang="zh-CN" altLang="zh-CN" sz="3404"/>
              <a:t>चालक</a:t>
            </a:r>
            <a:r>
              <a:rPr lang="en-US" altLang="zh-CN" sz="3404"/>
              <a:t> </a:t>
            </a:r>
            <a:r>
              <a:rPr lang="zh-CN" altLang="zh-CN" sz="3404"/>
              <a:t>और विद्युतरोधी के</a:t>
            </a:r>
            <a:r>
              <a:rPr lang="en-US" altLang="zh-CN" sz="3404"/>
              <a:t> </a:t>
            </a:r>
            <a:r>
              <a:rPr lang="zh-CN" altLang="zh-CN" sz="3404"/>
              <a:t>बीच होती</a:t>
            </a:r>
            <a:r>
              <a:rPr lang="en-US" altLang="zh-CN" sz="3404"/>
              <a:t> </a:t>
            </a:r>
            <a:r>
              <a:rPr lang="zh-CN" altLang="zh-CN" sz="3404"/>
              <a:t>है। अर्द्धचालक में संयोजकता बैंड</a:t>
            </a:r>
            <a:r>
              <a:rPr lang="en-US" altLang="zh-CN" sz="3404"/>
              <a:t> </a:t>
            </a:r>
            <a:r>
              <a:rPr lang="zh-CN" altLang="zh-CN" sz="3404"/>
              <a:t>और</a:t>
            </a:r>
            <a:r>
              <a:rPr lang="en-US" altLang="zh-CN" sz="3404"/>
              <a:t> </a:t>
            </a:r>
            <a:r>
              <a:rPr lang="zh-CN" altLang="zh-CN" sz="3404"/>
              <a:t>चालन बैंड</a:t>
            </a:r>
            <a:r>
              <a:rPr lang="en-US" altLang="zh-CN" sz="3404"/>
              <a:t> </a:t>
            </a:r>
            <a:r>
              <a:rPr lang="zh-CN" altLang="zh-CN" sz="3404"/>
              <a:t>के मध्य ऊर्जा अंतराल</a:t>
            </a:r>
            <a:r>
              <a:rPr lang="en-US" altLang="zh-CN" sz="3404"/>
              <a:t> </a:t>
            </a:r>
            <a:r>
              <a:rPr lang="zh-CN" altLang="zh-CN" sz="3404"/>
              <a:t>की</a:t>
            </a:r>
            <a:r>
              <a:rPr lang="en-US" altLang="zh-CN" sz="3404"/>
              <a:t> </a:t>
            </a:r>
            <a:r>
              <a:rPr lang="zh-CN" altLang="zh-CN" sz="3404"/>
              <a:t>चौड़ाई</a:t>
            </a:r>
            <a:r>
              <a:rPr lang="en-US" altLang="zh-CN" sz="3404"/>
              <a:t> </a:t>
            </a:r>
            <a:r>
              <a:rPr lang="zh-CN" altLang="zh-CN" sz="3404"/>
              <a:t>बहुत</a:t>
            </a:r>
            <a:r>
              <a:rPr lang="en-US" altLang="zh-CN" sz="3404"/>
              <a:t> </a:t>
            </a:r>
            <a:r>
              <a:rPr lang="zh-CN" altLang="zh-CN" sz="3404"/>
              <a:t>ही कम</a:t>
            </a:r>
            <a:r>
              <a:rPr lang="en-US" altLang="zh-CN" sz="3404"/>
              <a:t> </a:t>
            </a:r>
            <a:r>
              <a:rPr lang="zh-CN" altLang="zh-CN" sz="3404"/>
              <a:t>होती</a:t>
            </a:r>
            <a:r>
              <a:rPr lang="en-US" altLang="zh-CN" sz="3404"/>
              <a:t> </a:t>
            </a:r>
            <a:r>
              <a:rPr lang="zh-CN" altLang="zh-CN" sz="3404"/>
              <a:t>है।</a:t>
            </a:r>
            <a:endParaRPr lang="en-US"/>
          </a:p>
          <a:p>
            <a:r>
              <a:rPr lang="zh-CN" altLang="zh-CN" sz="2600"/>
              <a:t> </a:t>
            </a:r>
            <a:endParaRPr lang="en-US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 cstate="print"/>
          <a:srcRect l="3751" t="32234" r="7770" b="35481"/>
          <a:stretch>
            <a:fillRect/>
          </a:stretch>
        </p:blipFill>
        <p:spPr>
          <a:xfrm>
            <a:off x="1312473" y="3392261"/>
            <a:ext cx="5494447" cy="3546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048667"/>
          <p:cNvSpPr>
            <a:spLocks noGrp="1"/>
          </p:cNvSpPr>
          <p:nvPr>
            <p:ph type="title"/>
          </p:nvPr>
        </p:nvSpPr>
        <p:spPr>
          <a:xfrm>
            <a:off x="628649" y="0"/>
            <a:ext cx="5393947" cy="1454303"/>
          </a:xfrm>
        </p:spPr>
        <p:txBody>
          <a:bodyPr/>
          <a:lstStyle/>
          <a:p>
            <a:r>
              <a:rPr lang="zh-CN" b="1"/>
              <a:t>अर्द्धचालकों</a:t>
            </a:r>
            <a:r>
              <a:rPr lang="en-US" altLang="zh-CN" b="1"/>
              <a:t> </a:t>
            </a:r>
            <a:r>
              <a:rPr lang="zh-CN" altLang="zh-CN" b="1"/>
              <a:t>के</a:t>
            </a:r>
            <a:r>
              <a:rPr lang="en-US" altLang="zh-CN" b="1"/>
              <a:t> </a:t>
            </a:r>
            <a:r>
              <a:rPr lang="zh-CN" altLang="zh-CN" b="1"/>
              <a:t>प्रकार</a:t>
            </a:r>
            <a:r>
              <a:rPr lang="en-US" altLang="zh-CN" b="1"/>
              <a:t> -</a:t>
            </a:r>
            <a:r>
              <a:rPr lang="en-US" altLang="zh-CN"/>
              <a:t> </a:t>
            </a:r>
            <a:endParaRPr lang="en-US"/>
          </a:p>
        </p:txBody>
      </p:sp>
      <p:sp>
        <p:nvSpPr>
          <p:cNvPr id="1048669" name="Content Placeholder 1048668"/>
          <p:cNvSpPr>
            <a:spLocks noGrp="1"/>
          </p:cNvSpPr>
          <p:nvPr>
            <p:ph idx="1"/>
          </p:nvPr>
        </p:nvSpPr>
        <p:spPr>
          <a:xfrm>
            <a:off x="628649" y="1041531"/>
            <a:ext cx="7886700" cy="5315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3229"/>
              <a:t>अर्द्धचालक </a:t>
            </a:r>
            <a:r>
              <a:rPr lang="en-US" altLang="zh-CN" sz="3229"/>
              <a:t> </a:t>
            </a:r>
            <a:r>
              <a:rPr lang="zh-CN" altLang="zh-CN" sz="3229"/>
              <a:t>दो </a:t>
            </a:r>
            <a:r>
              <a:rPr lang="en-US" altLang="zh-CN" sz="3229"/>
              <a:t> </a:t>
            </a:r>
            <a:r>
              <a:rPr lang="zh-CN" altLang="zh-CN" sz="3229"/>
              <a:t>प्रकार</a:t>
            </a:r>
            <a:r>
              <a:rPr lang="en-US" altLang="zh-CN" sz="3229"/>
              <a:t> </a:t>
            </a:r>
            <a:r>
              <a:rPr lang="zh-CN" altLang="zh-CN" sz="3229"/>
              <a:t>के होते</a:t>
            </a:r>
            <a:r>
              <a:rPr lang="en-US" altLang="zh-CN" sz="3229"/>
              <a:t> </a:t>
            </a:r>
            <a:r>
              <a:rPr lang="zh-CN" altLang="zh-CN" sz="3229"/>
              <a:t>हैं </a:t>
            </a:r>
            <a:r>
              <a:rPr lang="en-US" altLang="zh-CN" sz="3229"/>
              <a:t>-</a:t>
            </a:r>
            <a:endParaRPr lang="en-US" sz="3229"/>
          </a:p>
          <a:p>
            <a:pPr marL="0" indent="0">
              <a:buNone/>
            </a:pPr>
            <a:r>
              <a:rPr lang="en-US" altLang="zh-CN" sz="3229"/>
              <a:t>1. </a:t>
            </a:r>
            <a:r>
              <a:rPr lang="zh-CN" altLang="zh-CN" sz="3229"/>
              <a:t>नैज</a:t>
            </a:r>
            <a:r>
              <a:rPr lang="en-US" altLang="zh-CN" sz="3229"/>
              <a:t> </a:t>
            </a:r>
            <a:r>
              <a:rPr lang="zh-CN" altLang="zh-CN" sz="3229"/>
              <a:t>अर्द्धचालक </a:t>
            </a:r>
            <a:endParaRPr lang="en-US" sz="3229"/>
          </a:p>
          <a:p>
            <a:pPr marL="0" indent="0">
              <a:buNone/>
            </a:pPr>
            <a:r>
              <a:rPr lang="en-US" altLang="zh-CN" sz="3229"/>
              <a:t>2. </a:t>
            </a:r>
            <a:r>
              <a:rPr lang="zh-CN" altLang="zh-CN" sz="3229"/>
              <a:t>अपद्रव्यी</a:t>
            </a:r>
            <a:r>
              <a:rPr lang="en-US" altLang="zh-CN" sz="3229"/>
              <a:t> </a:t>
            </a:r>
            <a:r>
              <a:rPr lang="zh-CN" altLang="zh-CN" sz="3229"/>
              <a:t>अर्द्धचालक। </a:t>
            </a:r>
            <a:endParaRPr lang="en-US" sz="3229"/>
          </a:p>
          <a:p>
            <a:pPr marL="0" indent="0">
              <a:buNone/>
            </a:pPr>
            <a:r>
              <a:rPr lang="en-US" altLang="zh-CN" sz="4300" b="1">
                <a:solidFill>
                  <a:srgbClr val="F46D43"/>
                </a:solidFill>
              </a:rPr>
              <a:t>1. </a:t>
            </a:r>
            <a:r>
              <a:rPr lang="zh-CN" altLang="zh-CN" sz="4300" b="1">
                <a:solidFill>
                  <a:srgbClr val="F46D43"/>
                </a:solidFill>
              </a:rPr>
              <a:t>नैज</a:t>
            </a:r>
            <a:r>
              <a:rPr lang="en-US" altLang="zh-CN" sz="4300" b="1">
                <a:solidFill>
                  <a:srgbClr val="F46D43"/>
                </a:solidFill>
              </a:rPr>
              <a:t> </a:t>
            </a:r>
            <a:r>
              <a:rPr lang="zh-CN" altLang="zh-CN" sz="4300" b="1">
                <a:solidFill>
                  <a:srgbClr val="F46D43"/>
                </a:solidFill>
              </a:rPr>
              <a:t>अर्द्धचालक </a:t>
            </a:r>
            <a:r>
              <a:rPr lang="en-US" altLang="zh-CN" sz="4300" b="1">
                <a:solidFill>
                  <a:srgbClr val="F46D43"/>
                </a:solidFill>
              </a:rPr>
              <a:t>- </a:t>
            </a:r>
            <a:r>
              <a:rPr lang="zh-CN" altLang="zh-CN" sz="3100"/>
              <a:t>नैज</a:t>
            </a:r>
            <a:r>
              <a:rPr lang="en-US" altLang="zh-CN" sz="3100"/>
              <a:t> </a:t>
            </a:r>
            <a:r>
              <a:rPr lang="zh-CN" altLang="zh-CN" sz="3100"/>
              <a:t>अर्द्धचालक उन अर्द्धचालकों को</a:t>
            </a:r>
            <a:r>
              <a:rPr lang="en-US" altLang="zh-CN" sz="3100"/>
              <a:t> </a:t>
            </a:r>
            <a:r>
              <a:rPr lang="zh-CN" altLang="zh-CN" sz="3100"/>
              <a:t>कहते</a:t>
            </a:r>
            <a:r>
              <a:rPr lang="en-US" altLang="zh-CN" sz="3100"/>
              <a:t> </a:t>
            </a:r>
            <a:r>
              <a:rPr lang="zh-CN" altLang="zh-CN" sz="3100"/>
              <a:t>हैं जिनमें चालकता</a:t>
            </a:r>
            <a:r>
              <a:rPr lang="en-US" altLang="zh-CN" sz="3100"/>
              <a:t> </a:t>
            </a:r>
            <a:r>
              <a:rPr lang="zh-CN" altLang="zh-CN" sz="3100"/>
              <a:t>अपने</a:t>
            </a:r>
            <a:r>
              <a:rPr lang="en-US" altLang="zh-CN" sz="3100"/>
              <a:t> </a:t>
            </a:r>
            <a:r>
              <a:rPr lang="zh-CN" altLang="zh-CN" sz="3100"/>
              <a:t>निजी गुणों के कारण ही</a:t>
            </a:r>
            <a:r>
              <a:rPr lang="en-US" altLang="zh-CN" sz="3100"/>
              <a:t> </a:t>
            </a:r>
            <a:r>
              <a:rPr lang="zh-CN" altLang="zh-CN" sz="3100"/>
              <a:t>होती</a:t>
            </a:r>
            <a:r>
              <a:rPr lang="en-US" altLang="zh-CN" sz="3100"/>
              <a:t> </a:t>
            </a:r>
            <a:r>
              <a:rPr lang="zh-CN" altLang="zh-CN" sz="3100"/>
              <a:t>है</a:t>
            </a:r>
            <a:r>
              <a:rPr lang="en-US" altLang="zh-CN" sz="3100"/>
              <a:t>, </a:t>
            </a:r>
            <a:r>
              <a:rPr lang="zh-CN" altLang="zh-CN" sz="3100"/>
              <a:t>किसी अशुद्धि</a:t>
            </a:r>
            <a:r>
              <a:rPr lang="en-US" altLang="zh-CN" sz="3100"/>
              <a:t> </a:t>
            </a:r>
            <a:r>
              <a:rPr lang="zh-CN" altLang="zh-CN" sz="3100"/>
              <a:t>या</a:t>
            </a:r>
            <a:r>
              <a:rPr lang="en-US" altLang="zh-CN" sz="3100"/>
              <a:t> </a:t>
            </a:r>
            <a:r>
              <a:rPr lang="zh-CN" altLang="zh-CN" sz="3100"/>
              <a:t>किसी</a:t>
            </a:r>
            <a:r>
              <a:rPr lang="en-US" altLang="zh-CN" sz="3100"/>
              <a:t> </a:t>
            </a:r>
            <a:r>
              <a:rPr lang="zh-CN" altLang="zh-CN" sz="3100"/>
              <a:t>बाहरी</a:t>
            </a:r>
            <a:r>
              <a:rPr lang="en-US" altLang="zh-CN" sz="3100"/>
              <a:t> </a:t>
            </a:r>
            <a:r>
              <a:rPr lang="zh-CN" altLang="zh-CN" sz="3100"/>
              <a:t>परमाणु की</a:t>
            </a:r>
            <a:r>
              <a:rPr lang="en-US" altLang="zh-CN" sz="3100"/>
              <a:t> </a:t>
            </a:r>
            <a:r>
              <a:rPr lang="zh-CN" altLang="zh-CN" sz="3100"/>
              <a:t>उपस्थिति के</a:t>
            </a:r>
            <a:r>
              <a:rPr lang="en-US" altLang="zh-CN" sz="3100"/>
              <a:t> </a:t>
            </a:r>
            <a:r>
              <a:rPr lang="zh-CN" altLang="zh-CN" sz="3100"/>
              <a:t>कारण</a:t>
            </a:r>
            <a:r>
              <a:rPr lang="en-US" altLang="zh-CN" sz="3100"/>
              <a:t> </a:t>
            </a:r>
            <a:r>
              <a:rPr lang="zh-CN" altLang="zh-CN" sz="3100"/>
              <a:t>नहीं।</a:t>
            </a:r>
            <a:r>
              <a:rPr lang="en-US" altLang="zh-CN" sz="3100"/>
              <a:t> </a:t>
            </a:r>
            <a:r>
              <a:rPr lang="zh-CN" altLang="zh-CN" sz="3100"/>
              <a:t>सिलिकॉन और</a:t>
            </a:r>
            <a:r>
              <a:rPr lang="en-US" altLang="zh-CN" sz="3100"/>
              <a:t> </a:t>
            </a:r>
            <a:r>
              <a:rPr lang="zh-CN" altLang="zh-CN" sz="3100"/>
              <a:t>जर्मेनियम नैज</a:t>
            </a:r>
            <a:r>
              <a:rPr lang="en-US" altLang="zh-CN" sz="3100"/>
              <a:t> </a:t>
            </a:r>
            <a:r>
              <a:rPr lang="zh-CN" altLang="zh-CN" sz="3100"/>
              <a:t>अर्द्धचालक के</a:t>
            </a:r>
            <a:r>
              <a:rPr lang="en-US" altLang="zh-CN" sz="3100"/>
              <a:t> </a:t>
            </a:r>
            <a:r>
              <a:rPr lang="zh-CN" altLang="zh-CN" sz="3100"/>
              <a:t>उदाहरण हैं। नैज</a:t>
            </a:r>
            <a:r>
              <a:rPr lang="en-US" altLang="zh-CN" sz="3100"/>
              <a:t> </a:t>
            </a:r>
            <a:r>
              <a:rPr lang="zh-CN" altLang="zh-CN" sz="3100"/>
              <a:t>अर्द्धचालकों को</a:t>
            </a:r>
            <a:r>
              <a:rPr lang="en-US" altLang="zh-CN" sz="3100"/>
              <a:t> </a:t>
            </a:r>
            <a:r>
              <a:rPr lang="zh-CN" altLang="zh-CN" sz="3100"/>
              <a:t>शुद्ध अर्द्धचालक या</a:t>
            </a:r>
            <a:r>
              <a:rPr lang="en-US" altLang="zh-CN" sz="3100"/>
              <a:t> </a:t>
            </a:r>
            <a:r>
              <a:rPr lang="zh-CN" altLang="zh-CN" sz="3100"/>
              <a:t>आंतरिक अर्द्धचालक भी कहते हैं।</a:t>
            </a:r>
            <a:r>
              <a:rPr lang="zh-CN" altLang="zh-CN"/>
              <a:t>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>
          <a:xfrm>
            <a:off x="864440" y="164463"/>
            <a:ext cx="6237335" cy="912907"/>
          </a:xfrm>
        </p:spPr>
        <p:txBody>
          <a:bodyPr/>
          <a:lstStyle/>
          <a:p>
            <a:r>
              <a:rPr lang="en-US" altLang="zh-CN" sz="4000" b="1">
                <a:solidFill>
                  <a:srgbClr val="F46D43"/>
                </a:solidFill>
              </a:rPr>
              <a:t>2. </a:t>
            </a:r>
            <a:r>
              <a:rPr lang="zh-CN" sz="4000" b="1">
                <a:solidFill>
                  <a:srgbClr val="F46D43"/>
                </a:solidFill>
              </a:rPr>
              <a:t>अपद्रव्यी</a:t>
            </a:r>
            <a:r>
              <a:rPr lang="en-US" altLang="zh-CN" sz="4000" b="1"/>
              <a:t> </a:t>
            </a:r>
            <a:r>
              <a:rPr lang="zh-CN" altLang="zh-CN" sz="4000" b="1">
                <a:solidFill>
                  <a:srgbClr val="F46D43"/>
                </a:solidFill>
              </a:rPr>
              <a:t>अर्द्धचालक</a:t>
            </a:r>
            <a:r>
              <a:rPr lang="en-US" altLang="zh-CN" sz="4000" b="1">
                <a:solidFill>
                  <a:srgbClr val="F46D43"/>
                </a:solidFill>
              </a:rPr>
              <a:t>-</a:t>
            </a:r>
            <a:r>
              <a:rPr lang="zh-CN" altLang="zh-CN">
                <a:solidFill>
                  <a:srgbClr val="F46D43"/>
                </a:solidFill>
              </a:rPr>
              <a:t> </a:t>
            </a:r>
            <a:endParaRPr lang="en-US">
              <a:solidFill>
                <a:srgbClr val="F46D43"/>
              </a:solidFill>
            </a:endParaRPr>
          </a:p>
        </p:txBody>
      </p:sp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>
          <a:xfrm>
            <a:off x="622342" y="1077370"/>
            <a:ext cx="7899317" cy="4848335"/>
          </a:xfrm>
        </p:spPr>
        <p:txBody>
          <a:bodyPr/>
          <a:lstStyle/>
          <a:p>
            <a:pPr marL="0" indent="0">
              <a:buNone/>
            </a:pPr>
            <a:r>
              <a:rPr lang="zh-CN" sz="3400"/>
              <a:t>अशुद्धि युक्त</a:t>
            </a:r>
            <a:r>
              <a:rPr lang="en-US" altLang="zh-CN" sz="3400"/>
              <a:t> </a:t>
            </a:r>
            <a:r>
              <a:rPr lang="zh-CN" altLang="zh-CN" sz="3400"/>
              <a:t>अर्द्धचालक को</a:t>
            </a:r>
            <a:r>
              <a:rPr lang="en-US" altLang="zh-CN" sz="3400"/>
              <a:t> </a:t>
            </a:r>
            <a:r>
              <a:rPr lang="zh-CN" altLang="zh-CN" sz="3400"/>
              <a:t>अपद्रव्यी</a:t>
            </a:r>
            <a:r>
              <a:rPr lang="en-US" altLang="zh-CN" sz="3400"/>
              <a:t> </a:t>
            </a:r>
            <a:r>
              <a:rPr lang="zh-CN" altLang="zh-CN" sz="3400"/>
              <a:t>अर्द्धचालक कहते</a:t>
            </a:r>
            <a:r>
              <a:rPr lang="en-US" altLang="zh-CN" sz="3400"/>
              <a:t> </a:t>
            </a:r>
            <a:r>
              <a:rPr lang="zh-CN" altLang="zh-CN" sz="3400"/>
              <a:t>हैं। इन्हें अशुद्ध अर्द्धचालक या</a:t>
            </a:r>
            <a:r>
              <a:rPr lang="en-US" altLang="zh-CN" sz="3400"/>
              <a:t> </a:t>
            </a:r>
            <a:r>
              <a:rPr lang="zh-CN" altLang="zh-CN" sz="3400"/>
              <a:t>अपमिश्रित</a:t>
            </a:r>
            <a:r>
              <a:rPr lang="en-US" altLang="zh-CN" sz="3400"/>
              <a:t> </a:t>
            </a:r>
            <a:r>
              <a:rPr lang="zh-CN" altLang="zh-CN" sz="3400"/>
              <a:t>अर्द्धचालक भी कहते हैं। सिलिकॉन या</a:t>
            </a:r>
            <a:r>
              <a:rPr lang="en-US" altLang="zh-CN" sz="3400"/>
              <a:t> </a:t>
            </a:r>
            <a:r>
              <a:rPr lang="zh-CN" altLang="zh-CN" sz="3400"/>
              <a:t>जर्मेनियम क्रिस्टल</a:t>
            </a:r>
            <a:r>
              <a:rPr lang="en-US" altLang="zh-CN" sz="3400"/>
              <a:t> </a:t>
            </a:r>
            <a:r>
              <a:rPr lang="zh-CN" altLang="zh-CN" sz="3400"/>
              <a:t>में मुख्यतः दो</a:t>
            </a:r>
            <a:r>
              <a:rPr lang="en-US" altLang="zh-CN" sz="3400"/>
              <a:t> </a:t>
            </a:r>
            <a:r>
              <a:rPr lang="zh-CN" altLang="zh-CN" sz="3400"/>
              <a:t>प्रकार के अपमिश्रक</a:t>
            </a:r>
            <a:r>
              <a:rPr lang="en-US" altLang="zh-CN" sz="3400"/>
              <a:t> </a:t>
            </a:r>
            <a:r>
              <a:rPr lang="zh-CN" altLang="zh-CN" sz="3400"/>
              <a:t>मिलाये</a:t>
            </a:r>
            <a:r>
              <a:rPr lang="en-US" altLang="zh-CN" sz="3400"/>
              <a:t> </a:t>
            </a:r>
            <a:r>
              <a:rPr lang="zh-CN" altLang="zh-CN" sz="3400"/>
              <a:t>जाते</a:t>
            </a:r>
            <a:r>
              <a:rPr lang="en-US" altLang="zh-CN" sz="3400"/>
              <a:t> </a:t>
            </a:r>
            <a:r>
              <a:rPr lang="zh-CN" altLang="zh-CN" sz="3400"/>
              <a:t>हैं</a:t>
            </a:r>
            <a:r>
              <a:rPr lang="en-US" altLang="zh-CN" sz="3400"/>
              <a:t>- </a:t>
            </a:r>
            <a:r>
              <a:rPr lang="zh-CN" altLang="zh-CN" sz="3400"/>
              <a:t>पंचसंयोजक या</a:t>
            </a:r>
            <a:r>
              <a:rPr lang="en-US" altLang="zh-CN" sz="3400"/>
              <a:t> </a:t>
            </a:r>
            <a:r>
              <a:rPr lang="zh-CN" altLang="zh-CN" sz="3400"/>
              <a:t>त्रिसंयोजक।अतः</a:t>
            </a:r>
            <a:r>
              <a:rPr lang="en-US" altLang="zh-CN" sz="3400"/>
              <a:t> </a:t>
            </a:r>
            <a:r>
              <a:rPr lang="zh-CN" altLang="zh-CN" sz="3400"/>
              <a:t>अपद्रव्यी</a:t>
            </a:r>
            <a:r>
              <a:rPr lang="en-US" altLang="zh-CN" sz="3400"/>
              <a:t> </a:t>
            </a:r>
            <a:r>
              <a:rPr lang="zh-CN" altLang="zh-CN" sz="3400"/>
              <a:t>अर्द्धचालक दो प्रकार के होते हैं </a:t>
            </a:r>
            <a:r>
              <a:rPr lang="en-US" altLang="zh-CN" sz="3400"/>
              <a:t>-(1)n </a:t>
            </a:r>
            <a:r>
              <a:rPr lang="zh-CN" altLang="zh-CN" sz="3400"/>
              <a:t>प्रकार के अर्द्धचालक और</a:t>
            </a:r>
            <a:r>
              <a:rPr lang="en-US" altLang="zh-CN" sz="3400"/>
              <a:t> (</a:t>
            </a:r>
            <a:r>
              <a:rPr lang="zh-CN" altLang="zh-CN" sz="3400"/>
              <a:t> </a:t>
            </a:r>
            <a:r>
              <a:rPr lang="en-US" altLang="zh-CN" sz="3400"/>
              <a:t>2)p </a:t>
            </a:r>
            <a:r>
              <a:rPr lang="zh-CN" altLang="zh-CN" sz="3400"/>
              <a:t>प्रकार के अर्द्धचालक।</a:t>
            </a:r>
            <a:endParaRPr lang="en-US" sz="3400"/>
          </a:p>
          <a:p>
            <a:pPr marL="0" indent="0">
              <a:buNone/>
            </a:pPr>
            <a:endParaRPr lang="en-US" sz="3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048681"/>
          <p:cNvSpPr>
            <a:spLocks noGrp="1"/>
          </p:cNvSpPr>
          <p:nvPr>
            <p:ph type="title"/>
          </p:nvPr>
        </p:nvSpPr>
        <p:spPr>
          <a:xfrm>
            <a:off x="628649" y="0"/>
            <a:ext cx="6434424" cy="100935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en-US" altLang="zh-CN" sz="5000" b="1"/>
              <a:t>n-</a:t>
            </a:r>
            <a:r>
              <a:rPr lang="zh-CN" altLang="zh-CN" sz="5000" b="1"/>
              <a:t>प्रकार</a:t>
            </a:r>
            <a:r>
              <a:rPr lang="en-US" altLang="zh-CN" sz="5000" b="1"/>
              <a:t> </a:t>
            </a:r>
            <a:r>
              <a:rPr lang="zh-CN" altLang="zh-CN" sz="5000" b="1"/>
              <a:t>के</a:t>
            </a:r>
            <a:r>
              <a:rPr lang="en-US" altLang="zh-CN" sz="5000" b="1"/>
              <a:t> </a:t>
            </a:r>
            <a:r>
              <a:rPr lang="zh-CN" altLang="zh-CN" sz="5000" b="1"/>
              <a:t>अर्द्धचालक </a:t>
            </a:r>
            <a:r>
              <a:rPr lang="en-US" altLang="zh-CN" sz="5000" b="1"/>
              <a:t>-</a:t>
            </a:r>
            <a:endParaRPr lang="en-US" sz="5000" b="1"/>
          </a:p>
        </p:txBody>
      </p:sp>
      <p:sp>
        <p:nvSpPr>
          <p:cNvPr id="1048683" name="Content Placeholder 1048682"/>
          <p:cNvSpPr>
            <a:spLocks noGrp="1"/>
          </p:cNvSpPr>
          <p:nvPr>
            <p:ph idx="1"/>
          </p:nvPr>
        </p:nvSpPr>
        <p:spPr>
          <a:xfrm>
            <a:off x="628649" y="986549"/>
            <a:ext cx="7723870" cy="5926617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z="2700"/>
              <a:t> </a:t>
            </a:r>
            <a:r>
              <a:rPr lang="zh-CN" altLang="zh-CN" sz="2700"/>
              <a:t>जब</a:t>
            </a:r>
            <a:r>
              <a:rPr lang="en-US" altLang="zh-CN" sz="2700"/>
              <a:t> </a:t>
            </a:r>
            <a:r>
              <a:rPr lang="zh-CN" altLang="zh-CN" sz="2700"/>
              <a:t>किसी</a:t>
            </a:r>
            <a:r>
              <a:rPr lang="en-US" altLang="zh-CN" sz="2700"/>
              <a:t> Ge </a:t>
            </a:r>
            <a:r>
              <a:rPr lang="zh-CN" altLang="zh-CN" sz="2700"/>
              <a:t>या</a:t>
            </a:r>
            <a:r>
              <a:rPr lang="en-US" altLang="zh-CN" sz="2700"/>
              <a:t> Si </a:t>
            </a:r>
            <a:r>
              <a:rPr lang="zh-CN" altLang="zh-CN" sz="2700"/>
              <a:t>क्रिस्टल</a:t>
            </a:r>
            <a:r>
              <a:rPr lang="en-US" altLang="zh-CN" sz="2700"/>
              <a:t> </a:t>
            </a:r>
            <a:r>
              <a:rPr lang="zh-CN" altLang="zh-CN" sz="2700"/>
              <a:t>में</a:t>
            </a:r>
            <a:r>
              <a:rPr lang="en-US" altLang="zh-CN" sz="2700"/>
              <a:t> </a:t>
            </a:r>
            <a:r>
              <a:rPr lang="zh-CN" altLang="zh-CN" sz="2700"/>
              <a:t>एक पंच</a:t>
            </a:r>
            <a:r>
              <a:rPr lang="en-US" altLang="zh-CN" sz="2700"/>
              <a:t> </a:t>
            </a:r>
            <a:r>
              <a:rPr lang="zh-CN" altLang="zh-CN" sz="2700"/>
              <a:t>संयोजी</a:t>
            </a:r>
            <a:r>
              <a:rPr lang="en-US" altLang="zh-CN" sz="2700"/>
              <a:t> </a:t>
            </a:r>
            <a:r>
              <a:rPr lang="zh-CN" altLang="zh-CN" sz="2700"/>
              <a:t>तत्व </a:t>
            </a:r>
            <a:r>
              <a:rPr lang="en-US" altLang="zh-CN" sz="2700"/>
              <a:t>(</a:t>
            </a:r>
            <a:r>
              <a:rPr lang="zh-CN" altLang="zh-CN" sz="2700"/>
              <a:t>जैसे</a:t>
            </a:r>
            <a:r>
              <a:rPr lang="en-US" altLang="zh-CN" sz="2700"/>
              <a:t> -</a:t>
            </a:r>
            <a:r>
              <a:rPr lang="zh-CN" altLang="zh-CN" sz="2700"/>
              <a:t>आर्सेनिक</a:t>
            </a:r>
            <a:r>
              <a:rPr lang="en-US" altLang="zh-CN" sz="2700"/>
              <a:t>, </a:t>
            </a:r>
            <a:r>
              <a:rPr lang="zh-CN" altLang="zh-CN" sz="2700"/>
              <a:t>ऐंटिमनी</a:t>
            </a:r>
            <a:r>
              <a:rPr lang="en-US" altLang="zh-CN" sz="2700"/>
              <a:t>, </a:t>
            </a:r>
            <a:r>
              <a:rPr lang="zh-CN" altLang="zh-CN" sz="2700"/>
              <a:t>फास्फोरस</a:t>
            </a:r>
            <a:r>
              <a:rPr lang="en-US" altLang="zh-CN" sz="2700"/>
              <a:t>, </a:t>
            </a:r>
            <a:r>
              <a:rPr lang="zh-CN" altLang="zh-CN" sz="2700"/>
              <a:t>आदि</a:t>
            </a:r>
            <a:r>
              <a:rPr lang="en-US" altLang="zh-CN" sz="2700"/>
              <a:t>)  </a:t>
            </a:r>
            <a:r>
              <a:rPr lang="zh-CN" altLang="zh-CN" sz="2700"/>
              <a:t>की</a:t>
            </a:r>
            <a:r>
              <a:rPr lang="en-US" altLang="zh-CN" sz="2700"/>
              <a:t> </a:t>
            </a:r>
            <a:r>
              <a:rPr lang="zh-CN" altLang="zh-CN" sz="2700"/>
              <a:t>अशुद्धि मिलायी</a:t>
            </a:r>
            <a:r>
              <a:rPr lang="en-US" altLang="zh-CN" sz="2700"/>
              <a:t> </a:t>
            </a:r>
            <a:r>
              <a:rPr lang="zh-CN" altLang="zh-CN" sz="2700"/>
              <a:t>जाती</a:t>
            </a:r>
            <a:r>
              <a:rPr lang="en-US" altLang="zh-CN" sz="2700"/>
              <a:t> </a:t>
            </a:r>
            <a:r>
              <a:rPr lang="zh-CN" altLang="zh-CN" sz="2700"/>
              <a:t>है तो</a:t>
            </a:r>
            <a:r>
              <a:rPr lang="en-US" altLang="zh-CN" sz="2700"/>
              <a:t> </a:t>
            </a:r>
            <a:r>
              <a:rPr lang="zh-CN" altLang="zh-CN" sz="2700"/>
              <a:t>इस</a:t>
            </a:r>
            <a:r>
              <a:rPr lang="en-US" altLang="zh-CN" sz="2700"/>
              <a:t> </a:t>
            </a:r>
            <a:r>
              <a:rPr lang="zh-CN" altLang="zh-CN" sz="2700"/>
              <a:t>प्रकार से बने</a:t>
            </a:r>
            <a:r>
              <a:rPr lang="en-US" altLang="zh-CN" sz="2700"/>
              <a:t> </a:t>
            </a:r>
            <a:r>
              <a:rPr lang="zh-CN" altLang="zh-CN" sz="2700"/>
              <a:t>अर्द्धचालक को</a:t>
            </a:r>
            <a:r>
              <a:rPr lang="en-US" altLang="zh-CN" sz="2700"/>
              <a:t> n </a:t>
            </a:r>
            <a:r>
              <a:rPr lang="zh-CN" altLang="zh-CN" sz="2700"/>
              <a:t>प्रकार</a:t>
            </a:r>
            <a:r>
              <a:rPr lang="en-US" altLang="zh-CN" sz="2700"/>
              <a:t> </a:t>
            </a:r>
            <a:r>
              <a:rPr lang="zh-CN" altLang="zh-CN" sz="2700"/>
              <a:t>के अर्द्धचालक कहते हैं।</a:t>
            </a:r>
            <a:endParaRPr lang="en-US"/>
          </a:p>
          <a:p>
            <a:pPr marL="0" indent="0">
              <a:buNone/>
            </a:pPr>
            <a:r>
              <a:rPr lang="zh-CN" altLang="zh-CN"/>
              <a:t> </a:t>
            </a:r>
            <a:endParaRPr lang="en-US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 cstate="print"/>
          <a:srcRect t="16064" r="53" b="28199"/>
          <a:stretch>
            <a:fillRect/>
          </a:stretch>
        </p:blipFill>
        <p:spPr>
          <a:xfrm>
            <a:off x="1955531" y="2662589"/>
            <a:ext cx="5034541" cy="38460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048688"/>
          <p:cNvSpPr>
            <a:spLocks noGrp="1"/>
          </p:cNvSpPr>
          <p:nvPr>
            <p:ph type="title"/>
          </p:nvPr>
        </p:nvSpPr>
        <p:spPr>
          <a:xfrm>
            <a:off x="684299" y="0"/>
            <a:ext cx="5980504" cy="1126315"/>
          </a:xfrm>
        </p:spPr>
        <p:txBody>
          <a:bodyPr anchor="t"/>
          <a:lstStyle/>
          <a:p>
            <a:r>
              <a:rPr lang="en-US" altLang="zh-CN" b="1"/>
              <a:t>p-</a:t>
            </a:r>
            <a:r>
              <a:rPr lang="zh-CN" altLang="zh-CN" b="1"/>
              <a:t>प्रकार</a:t>
            </a:r>
            <a:r>
              <a:rPr lang="en-US" altLang="zh-CN" b="1"/>
              <a:t> </a:t>
            </a:r>
            <a:r>
              <a:rPr lang="zh-CN" altLang="zh-CN" b="1"/>
              <a:t>के</a:t>
            </a:r>
            <a:r>
              <a:rPr lang="en-US" altLang="zh-CN" b="1"/>
              <a:t> </a:t>
            </a:r>
            <a:r>
              <a:rPr lang="zh-CN" altLang="zh-CN" b="1"/>
              <a:t>अर्द्धचालक </a:t>
            </a:r>
            <a:r>
              <a:rPr lang="en-US" altLang="zh-CN" b="1"/>
              <a:t>-</a:t>
            </a:r>
            <a:endParaRPr lang="en-US" b="1"/>
          </a:p>
        </p:txBody>
      </p:sp>
      <p:sp>
        <p:nvSpPr>
          <p:cNvPr id="1048690" name="Content Placeholder 1048689"/>
          <p:cNvSpPr>
            <a:spLocks noGrp="1"/>
          </p:cNvSpPr>
          <p:nvPr>
            <p:ph idx="1"/>
          </p:nvPr>
        </p:nvSpPr>
        <p:spPr>
          <a:xfrm>
            <a:off x="684299" y="711059"/>
            <a:ext cx="7886700" cy="5843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/>
              <a:t>  </a:t>
            </a:r>
            <a:r>
              <a:rPr lang="zh-CN" altLang="zh-CN" sz="3000"/>
              <a:t>जब</a:t>
            </a:r>
            <a:r>
              <a:rPr lang="en-US" altLang="zh-CN" sz="3000"/>
              <a:t> </a:t>
            </a:r>
            <a:r>
              <a:rPr lang="zh-CN" altLang="zh-CN" sz="3000"/>
              <a:t>किसी</a:t>
            </a:r>
            <a:r>
              <a:rPr lang="en-US" altLang="zh-CN" sz="3000"/>
              <a:t> Ge </a:t>
            </a:r>
            <a:r>
              <a:rPr lang="zh-CN" altLang="zh-CN" sz="3000"/>
              <a:t>या</a:t>
            </a:r>
            <a:r>
              <a:rPr lang="en-US" altLang="zh-CN" sz="3000"/>
              <a:t> Si </a:t>
            </a:r>
            <a:r>
              <a:rPr lang="zh-CN" altLang="zh-CN" sz="3000"/>
              <a:t>क्रिस्टल में एक त्रिसंयोजी</a:t>
            </a:r>
            <a:r>
              <a:rPr lang="en-US" altLang="zh-CN" sz="3000"/>
              <a:t> </a:t>
            </a:r>
            <a:r>
              <a:rPr lang="zh-CN" altLang="zh-CN" sz="3000"/>
              <a:t>तत्व </a:t>
            </a:r>
            <a:r>
              <a:rPr lang="en-US" altLang="zh-CN" sz="3000"/>
              <a:t>(</a:t>
            </a:r>
            <a:r>
              <a:rPr lang="zh-CN" altLang="zh-CN" sz="3000"/>
              <a:t>जैसे</a:t>
            </a:r>
            <a:r>
              <a:rPr lang="en-US" altLang="zh-CN" sz="3000"/>
              <a:t> -</a:t>
            </a:r>
            <a:r>
              <a:rPr lang="zh-CN" altLang="zh-CN" sz="3000"/>
              <a:t>इंडियम</a:t>
            </a:r>
            <a:r>
              <a:rPr lang="en-US" altLang="zh-CN" sz="3000"/>
              <a:t>, </a:t>
            </a:r>
            <a:r>
              <a:rPr lang="zh-CN" altLang="zh-CN" sz="3000"/>
              <a:t>बोराॅन</a:t>
            </a:r>
            <a:r>
              <a:rPr lang="en-US" altLang="zh-CN" sz="3000"/>
              <a:t>, </a:t>
            </a:r>
            <a:r>
              <a:rPr lang="zh-CN" altLang="zh-CN" sz="3000"/>
              <a:t>एल्युमिनियम आदि</a:t>
            </a:r>
            <a:r>
              <a:rPr lang="en-US" altLang="zh-CN" sz="3000"/>
              <a:t>) </a:t>
            </a:r>
            <a:r>
              <a:rPr lang="zh-CN" altLang="zh-CN" sz="3000"/>
              <a:t>की</a:t>
            </a:r>
            <a:r>
              <a:rPr lang="en-US" altLang="zh-CN" sz="3000"/>
              <a:t> </a:t>
            </a:r>
            <a:r>
              <a:rPr lang="zh-CN" altLang="zh-CN" sz="3000"/>
              <a:t>अशुद्धि मिलायी</a:t>
            </a:r>
            <a:r>
              <a:rPr lang="en-US" altLang="zh-CN" sz="3000"/>
              <a:t> </a:t>
            </a:r>
            <a:r>
              <a:rPr lang="zh-CN" altLang="zh-CN" sz="3000"/>
              <a:t>जाती</a:t>
            </a:r>
            <a:r>
              <a:rPr lang="en-US" altLang="zh-CN" sz="3000"/>
              <a:t> </a:t>
            </a:r>
            <a:r>
              <a:rPr lang="zh-CN" altLang="zh-CN" sz="3000"/>
              <a:t>है तो</a:t>
            </a:r>
            <a:r>
              <a:rPr lang="en-US" altLang="zh-CN" sz="3000"/>
              <a:t> </a:t>
            </a:r>
            <a:r>
              <a:rPr lang="zh-CN" altLang="zh-CN" sz="3000"/>
              <a:t>इस प्रकार से</a:t>
            </a:r>
            <a:r>
              <a:rPr lang="en-US" altLang="zh-CN" sz="3000"/>
              <a:t> </a:t>
            </a:r>
            <a:r>
              <a:rPr lang="zh-CN" altLang="zh-CN" sz="3000"/>
              <a:t>बने अर्द्धचालक को</a:t>
            </a:r>
            <a:r>
              <a:rPr lang="en-US" altLang="zh-CN" sz="3000"/>
              <a:t> p </a:t>
            </a:r>
            <a:r>
              <a:rPr lang="zh-CN" altLang="zh-CN" sz="3000"/>
              <a:t>प्रकार के अर्द्धचालक कहते हैं।</a:t>
            </a:r>
            <a:endParaRPr lang="en-US" sz="3000"/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r>
              <a:rPr lang="zh-CN" altLang="zh-CN"/>
              <a:t> </a:t>
            </a:r>
            <a:endParaRPr lang="en-US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 cstate="print"/>
          <a:srcRect t="15576" r="53" b="32773"/>
          <a:stretch>
            <a:fillRect/>
          </a:stretch>
        </p:blipFill>
        <p:spPr>
          <a:xfrm>
            <a:off x="2398776" y="2418928"/>
            <a:ext cx="5435561" cy="3997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048690"/>
          <p:cNvSpPr>
            <a:spLocks noGrp="1"/>
          </p:cNvSpPr>
          <p:nvPr>
            <p:ph type="title"/>
          </p:nvPr>
        </p:nvSpPr>
        <p:spPr>
          <a:xfrm>
            <a:off x="1034732" y="597646"/>
            <a:ext cx="6356985" cy="1325563"/>
          </a:xfrm>
        </p:spPr>
        <p:txBody>
          <a:bodyPr/>
          <a:lstStyle/>
          <a:p>
            <a:r>
              <a:rPr lang="zh-CN" sz="4700" b="1"/>
              <a:t>अर्द्धचालक के</a:t>
            </a:r>
            <a:r>
              <a:rPr lang="en-US" altLang="zh-CN" sz="4700" b="1"/>
              <a:t> </a:t>
            </a:r>
            <a:r>
              <a:rPr lang="zh-CN" altLang="zh-CN" sz="4700" b="1"/>
              <a:t>उपयोग </a:t>
            </a:r>
            <a:r>
              <a:rPr lang="en-US" altLang="zh-CN" sz="4700" b="1"/>
              <a:t>-</a:t>
            </a:r>
            <a:endParaRPr lang="en-US" sz="4700" b="1"/>
          </a:p>
        </p:txBody>
      </p:sp>
      <p:sp>
        <p:nvSpPr>
          <p:cNvPr id="1048692" name="Content Placeholder 1048691"/>
          <p:cNvSpPr>
            <a:spLocks noGrp="1"/>
          </p:cNvSpPr>
          <p:nvPr>
            <p:ph idx="1"/>
          </p:nvPr>
        </p:nvSpPr>
        <p:spPr>
          <a:xfrm>
            <a:off x="628649" y="1549846"/>
            <a:ext cx="7863648" cy="4097766"/>
          </a:xfrm>
        </p:spPr>
        <p:txBody>
          <a:bodyPr anchor="b">
            <a:normAutofit fontScale="92857" lnSpcReduction="20000"/>
          </a:bodyPr>
          <a:lstStyle/>
          <a:p>
            <a:pPr marL="0" indent="0" algn="l">
              <a:buNone/>
            </a:pPr>
            <a:r>
              <a:rPr lang="en-US" altLang="zh-CN"/>
              <a:t>   </a:t>
            </a:r>
            <a:r>
              <a:rPr lang="zh-CN" altLang="zh-CN" sz="3655"/>
              <a:t>अर्द्धचालक का</a:t>
            </a:r>
            <a:r>
              <a:rPr lang="en-US" altLang="zh-CN" sz="3655"/>
              <a:t> </a:t>
            </a:r>
            <a:r>
              <a:rPr lang="zh-CN" altLang="zh-CN" sz="3655"/>
              <a:t>उपयोग इलेक्ट्रॉनिक</a:t>
            </a:r>
            <a:r>
              <a:rPr lang="en-US" altLang="zh-CN" sz="3655"/>
              <a:t> </a:t>
            </a:r>
            <a:r>
              <a:rPr lang="zh-CN" altLang="zh-CN" sz="3655"/>
              <a:t>अनुप्रयोगो</a:t>
            </a:r>
            <a:r>
              <a:rPr lang="en-US" altLang="zh-CN" sz="3655"/>
              <a:t> </a:t>
            </a:r>
            <a:r>
              <a:rPr lang="zh-CN" altLang="zh-CN" sz="3655"/>
              <a:t>में</a:t>
            </a:r>
            <a:r>
              <a:rPr lang="en-US" altLang="zh-CN" sz="3655"/>
              <a:t> </a:t>
            </a:r>
            <a:r>
              <a:rPr lang="zh-CN" altLang="zh-CN" sz="3655"/>
              <a:t>किया</a:t>
            </a:r>
            <a:r>
              <a:rPr lang="en-US" altLang="zh-CN" sz="3655"/>
              <a:t> </a:t>
            </a:r>
            <a:r>
              <a:rPr lang="zh-CN" altLang="zh-CN" sz="3655"/>
              <a:t>जाता है</a:t>
            </a:r>
            <a:r>
              <a:rPr lang="en-US" altLang="zh-CN" sz="3655"/>
              <a:t>,  </a:t>
            </a:r>
            <a:r>
              <a:rPr lang="zh-CN" altLang="zh-CN" sz="3655"/>
              <a:t>विशेषकर</a:t>
            </a:r>
            <a:r>
              <a:rPr lang="en-US" altLang="zh-CN" sz="3655"/>
              <a:t> Transistor, </a:t>
            </a:r>
            <a:r>
              <a:rPr lang="zh-CN" altLang="zh-CN" sz="3655"/>
              <a:t>डायोड</a:t>
            </a:r>
            <a:r>
              <a:rPr lang="en-US" altLang="zh-CN" sz="3655"/>
              <a:t> </a:t>
            </a:r>
            <a:r>
              <a:rPr lang="zh-CN" altLang="zh-CN" sz="3655"/>
              <a:t>और एकीकृत सर्किट</a:t>
            </a:r>
            <a:r>
              <a:rPr lang="en-US" altLang="zh-CN" sz="3655"/>
              <a:t> </a:t>
            </a:r>
            <a:r>
              <a:rPr lang="zh-CN" altLang="zh-CN" sz="3655"/>
              <a:t>जैसे</a:t>
            </a:r>
            <a:r>
              <a:rPr lang="en-US" altLang="zh-CN" sz="3655"/>
              <a:t> </a:t>
            </a:r>
            <a:r>
              <a:rPr lang="zh-CN" altLang="zh-CN" sz="3655"/>
              <a:t>घटकों</a:t>
            </a:r>
            <a:r>
              <a:rPr lang="en-US" altLang="zh-CN" sz="3655"/>
              <a:t> </a:t>
            </a:r>
            <a:r>
              <a:rPr lang="zh-CN" altLang="zh-CN" sz="3655"/>
              <a:t>के निर्माण के लिए।उनका उपयोग</a:t>
            </a:r>
            <a:r>
              <a:rPr lang="en-US" altLang="zh-CN" sz="3655"/>
              <a:t> </a:t>
            </a:r>
            <a:r>
              <a:rPr lang="zh-CN" altLang="zh-CN" sz="3655"/>
              <a:t>आॅप्टिकल सेंसर के</a:t>
            </a:r>
            <a:r>
              <a:rPr lang="en-US" altLang="zh-CN" sz="3655"/>
              <a:t> </a:t>
            </a:r>
            <a:r>
              <a:rPr lang="zh-CN" altLang="zh-CN" sz="3655"/>
              <a:t>लिए सहायक</a:t>
            </a:r>
            <a:r>
              <a:rPr lang="en-US" altLang="zh-CN" sz="3655"/>
              <a:t> </a:t>
            </a:r>
            <a:r>
              <a:rPr lang="zh-CN" altLang="zh-CN" sz="3655"/>
              <a:t>उपकरण</a:t>
            </a:r>
            <a:r>
              <a:rPr lang="en-US" altLang="zh-CN" sz="3655"/>
              <a:t> </a:t>
            </a:r>
            <a:r>
              <a:rPr lang="zh-CN" altLang="zh-CN" sz="3655"/>
              <a:t>या</a:t>
            </a:r>
            <a:r>
              <a:rPr lang="en-US" altLang="zh-CN" sz="3655"/>
              <a:t> </a:t>
            </a:r>
            <a:r>
              <a:rPr lang="zh-CN" altLang="zh-CN" sz="3655"/>
              <a:t>सहायक</a:t>
            </a:r>
            <a:r>
              <a:rPr lang="en-US" altLang="zh-CN" sz="3655"/>
              <a:t> </a:t>
            </a:r>
            <a:r>
              <a:rPr lang="zh-CN" altLang="zh-CN" sz="3655"/>
              <a:t>उपकरण के</a:t>
            </a:r>
            <a:r>
              <a:rPr lang="en-US" altLang="zh-CN" sz="3655"/>
              <a:t> </a:t>
            </a:r>
            <a:r>
              <a:rPr lang="zh-CN" altLang="zh-CN" sz="3655"/>
              <a:t>रुप में भी किया</a:t>
            </a:r>
            <a:r>
              <a:rPr lang="en-US" altLang="zh-CN" sz="3655"/>
              <a:t> </a:t>
            </a:r>
            <a:r>
              <a:rPr lang="zh-CN" altLang="zh-CN" sz="3655"/>
              <a:t>जाता है</a:t>
            </a:r>
            <a:r>
              <a:rPr lang="en-US" altLang="zh-CN" sz="3655"/>
              <a:t>, </a:t>
            </a:r>
            <a:r>
              <a:rPr lang="zh-CN" altLang="zh-CN" sz="3655"/>
              <a:t>जैसे कि ठोस राज्य पराबैंगनीकिरण</a:t>
            </a:r>
            <a:r>
              <a:rPr lang="en-US" altLang="zh-CN" sz="3655"/>
              <a:t>,</a:t>
            </a:r>
            <a:r>
              <a:rPr lang="zh-CN" altLang="zh-CN" sz="3655"/>
              <a:t>और</a:t>
            </a:r>
            <a:r>
              <a:rPr lang="en-US" altLang="zh-CN" sz="3655"/>
              <a:t> </a:t>
            </a:r>
            <a:r>
              <a:rPr lang="zh-CN" altLang="zh-CN" sz="3655"/>
              <a:t>इलैक्ट्रिक</a:t>
            </a:r>
            <a:r>
              <a:rPr lang="en-US" altLang="zh-CN" sz="3655"/>
              <a:t> </a:t>
            </a:r>
            <a:r>
              <a:rPr lang="zh-CN" altLang="zh-CN" sz="3655"/>
              <a:t>पावर </a:t>
            </a:r>
            <a:r>
              <a:rPr lang="en-US" altLang="zh-CN" sz="3655"/>
              <a:t> transmission System</a:t>
            </a:r>
            <a:r>
              <a:rPr lang="zh-CN" altLang="zh-CN" sz="3655"/>
              <a:t>के</a:t>
            </a:r>
            <a:r>
              <a:rPr lang="en-US" altLang="zh-CN" sz="3655"/>
              <a:t> </a:t>
            </a:r>
            <a:r>
              <a:rPr lang="zh-CN" altLang="zh-CN" sz="3655"/>
              <a:t>लिए</a:t>
            </a:r>
            <a:r>
              <a:rPr lang="en-US" altLang="zh-CN" sz="3655"/>
              <a:t> </a:t>
            </a:r>
            <a:r>
              <a:rPr lang="zh-CN" altLang="zh-CN" sz="3655"/>
              <a:t>कुछ</a:t>
            </a:r>
            <a:r>
              <a:rPr lang="en-US" altLang="zh-CN" sz="3655"/>
              <a:t> </a:t>
            </a:r>
            <a:r>
              <a:rPr lang="zh-CN" altLang="zh-CN" sz="3655"/>
              <a:t>बिजली उपकरण।</a:t>
            </a:r>
            <a:r>
              <a:rPr lang="zh-CN" altLang="zh-CN"/>
              <a:t>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WPS Office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Name - Usha  Class - B.sc. 3rd  Year(maths) Date – 31.05.2021 Government College Gurur  </vt:lpstr>
      <vt:lpstr>अर्द्धचालक (Semiconductor) </vt:lpstr>
      <vt:lpstr>Slide 3</vt:lpstr>
      <vt:lpstr>अर्द्धचालक का परिभाषा- </vt:lpstr>
      <vt:lpstr>अर्द्धचालकों के प्रकार - </vt:lpstr>
      <vt:lpstr>2. अपद्रव्यी अर्द्धचालक- </vt:lpstr>
      <vt:lpstr> n-प्रकार के अर्द्धचालक -</vt:lpstr>
      <vt:lpstr>p-प्रकार के अर्द्धचालक -</vt:lpstr>
      <vt:lpstr>अर्द्धचालक के उपयोग -</vt:lpstr>
      <vt:lpstr>अर्द्धचालक के दोष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- Usha  Class - B.sc. 3rd  Year(maths) Date – 31.05.2021 Government College Gurur  </dc:title>
  <dc:creator>vivo 1820</dc:creator>
  <cp:lastModifiedBy>GOVT.NAVEEN CO.GURUR</cp:lastModifiedBy>
  <cp:revision>1</cp:revision>
  <dcterms:created xsi:type="dcterms:W3CDTF">2015-05-11T00:30:45Z</dcterms:created>
  <dcterms:modified xsi:type="dcterms:W3CDTF">2021-11-30T06:13:37Z</dcterms:modified>
</cp:coreProperties>
</file>